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Google Sans" panose="020B0604020202020204" charset="0"/>
      <p:regular r:id="rId14"/>
      <p:bold r:id="rId15"/>
      <p:italic r:id="rId16"/>
      <p:boldItalic r:id="rId17"/>
    </p:embeddedFont>
    <p:embeddedFont>
      <p:font typeface="Google Sans Medium" panose="020B0604020202020204" charset="0"/>
      <p:regular r:id="rId18"/>
      <p:bold r:id="rId19"/>
      <p:italic r:id="rId20"/>
      <p:boldItalic r:id="rId21"/>
    </p:embeddedFont>
    <p:embeddedFont>
      <p:font typeface="Google Sans SemiBold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874" y="3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IN"/>
          </a:p>
        </p:txBody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53" name="Google Shape;53;g22b7494ca5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190bc4ce7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109" name="Google Shape;109;g2c190bc4ce7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2c190bc4ce7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61" name="Google Shape;61;g22b7494ca5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67" name="Google Shape;67;g22b7494ca56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73" name="Google Shape;73;g22b7494ca56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79" name="Google Shape;79;g22b7494ca56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b7494ca5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85" name="Google Shape;85;g22b7494ca56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91" name="Google Shape;91;g22b7494ca5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97" name="Google Shape;97;g22b7494ca56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b7494ca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IN"/>
          </a:p>
        </p:txBody>
      </p:sp>
      <p:sp>
        <p:nvSpPr>
          <p:cNvPr id="103" name="Google Shape;103;g22b7494ca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TITLE_AND_BODY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github.com/masira-syd29/ResolveAI-Hackathon" TargetMode="External"/><Relationship Id="rId4" Type="http://schemas.openxmlformats.org/officeDocument/2006/relationships/hyperlink" Target="https://resolveai-hackathon-29ms.streamlit.app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4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30864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>
              <a:lnSpc>
                <a:spcPct val="80000"/>
              </a:lnSpc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Name : </a:t>
            </a:r>
            <a:r>
              <a:rPr lang="en-IN" sz="1800" b="1" dirty="0" err="1"/>
              <a:t>ResolveAI</a:t>
            </a:r>
            <a:r>
              <a:rPr lang="en-IN" sz="1800" dirty="0"/>
              <a:t> </a:t>
            </a:r>
            <a:endParaRPr sz="17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328730" y="40363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>
              <a:lnSpc>
                <a:spcPct val="70000"/>
              </a:lnSpc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Problem Statement : </a:t>
            </a:r>
            <a:r>
              <a:rPr lang="en-US" b="1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AI-Powered Governance: Transforming Citizen Service Delivery</a:t>
            </a:r>
            <a:endParaRPr sz="1700" dirty="0">
              <a:solidFill>
                <a:srgbClr val="202729"/>
              </a:solidFill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  <a:sym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10163" y="35612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 dirty="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Leader Name : Maseera Irfan Ali Sayed</a:t>
            </a:r>
            <a:endParaRPr sz="1700" dirty="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 txBox="1"/>
          <p:nvPr/>
        </p:nvSpPr>
        <p:spPr>
          <a:xfrm>
            <a:off x="0" y="534692"/>
            <a:ext cx="9144000" cy="4494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Add as per the requirements for the hackathon: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endParaRPr sz="1600" i="0" u="none" strike="noStrike" cap="none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86379B6-C0D3-5066-470D-BC2345DE37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328" y="1057558"/>
            <a:ext cx="8299343" cy="2839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Data Security &amp; Privacy: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Secrets Management (Done):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All API keys are managed securely via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Streamlit Secrets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(environment variables), not hard-coded or committed to GitHub.</a:t>
            </a: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Role-Based Access (RBAC):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The prototype is built for a secure, internal government system requiring manager-level login (future implementation would enforce user roles).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Scalability: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Deployment: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The Streamlit/Gemini architecture is highly scalable, requiring only resource allocation adjustments for the Gemini API to handle millions of requests.</a:t>
            </a: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ML Model: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By using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Hugging Face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, the model file is versioned and easily loadable by multiple instances of the app.</a:t>
            </a: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Impact: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Resolves the critical civic challenge of infrastructure decay by providing an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Intelligent, Predictive, and Automated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management tool.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1016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AE7457E-DA2B-4D5D-6BF0-19FD9BA70811}"/>
              </a:ext>
            </a:extLst>
          </p:cNvPr>
          <p:cNvSpPr txBox="1"/>
          <p:nvPr/>
        </p:nvSpPr>
        <p:spPr>
          <a:xfrm>
            <a:off x="76200" y="4297680"/>
            <a:ext cx="63169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Working prototype Link: </a:t>
            </a:r>
            <a:r>
              <a: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https://resolveai-hackathon-29ms.streamlit.app/</a:t>
            </a:r>
            <a:endParaRPr lang="en-US" sz="1200" dirty="0">
              <a:solidFill>
                <a:schemeClr val="accent1">
                  <a:lumMod val="60000"/>
                  <a:lumOff val="40000"/>
                </a:schemeClr>
              </a:solidFill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r>
              <a:rPr lang="en-US" sz="1200" dirty="0">
                <a:solidFill>
                  <a:schemeClr val="bg1"/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GitHub Repository: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sz="1200" dirty="0">
                <a:solidFill>
                  <a:schemeClr val="accent1">
                    <a:lumMod val="60000"/>
                    <a:lumOff val="40000"/>
                  </a:schemeClr>
                </a:solidFill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https://github.com/masira-syd29/ResolveAI-Hackathon</a:t>
            </a:r>
            <a:endParaRPr lang="en-US" sz="1200" dirty="0">
              <a:solidFill>
                <a:schemeClr val="accent1">
                  <a:lumMod val="60000"/>
                  <a:lumOff val="40000"/>
                </a:schemeClr>
              </a:solidFill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327199" y="809306"/>
            <a:ext cx="35238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0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prototype:</a:t>
            </a:r>
            <a:endParaRPr sz="10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82D4FA9A-ECEF-4718-ED44-E86811D8DE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943" y="1114121"/>
            <a:ext cx="8489601" cy="1217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ResolveAI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is a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Dual-AI platform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designed for Municipal Corporations (like MCGM) to triage unstructured citizen complaints and proactively predict infrastructure failure (like potholes and water leaks) across the 24 Mumbai Wards.</a:t>
            </a: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The solution uses a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Machine Learning (ML) model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to predict issue severity and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Gemini (Generative AI)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to analyze text, draft work orders, and enhance communication.</a:t>
            </a: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It moves governance from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reactive (fixing what's broken)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to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proactive (fixing before it breaks)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.</a:t>
            </a:r>
          </a:p>
        </p:txBody>
      </p:sp>
      <p:sp>
        <p:nvSpPr>
          <p:cNvPr id="5" name="Google Shape;64;p15">
            <a:extLst>
              <a:ext uri="{FF2B5EF4-FFF2-40B4-BE49-F238E27FC236}">
                <a16:creationId xmlns:a16="http://schemas.microsoft.com/office/drawing/2014/main" id="{0A250F83-1B19-F3AF-741B-BDAFE8683B7A}"/>
              </a:ext>
            </a:extLst>
          </p:cNvPr>
          <p:cNvSpPr txBox="1"/>
          <p:nvPr/>
        </p:nvSpPr>
        <p:spPr>
          <a:xfrm>
            <a:off x="327199" y="2447966"/>
            <a:ext cx="35238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0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Opportunity Explained:</a:t>
            </a:r>
            <a:endParaRPr sz="10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A04AB96C-C3A9-CAB4-FA31-512933BE9E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942" y="2680916"/>
            <a:ext cx="8489601" cy="993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000" b="1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Problem:</a:t>
            </a:r>
            <a:r>
              <a:rPr lang="en-US" sz="10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Manual processing of citizen complaints is slow, leads to backlogs, and poor resource allocation, resulting in repeated failures (e.g., the same pothole reappears).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1000" b="1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Opportunity:</a:t>
            </a:r>
            <a:r>
              <a:rPr lang="en-US" sz="10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Implement an intelligent system to automate triage, predict hotspots, and instantly generate structured work orders for field staff.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0" y="333798"/>
            <a:ext cx="9144000" cy="48097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Opportunity should be able to explain the following: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solutions?</a:t>
            </a:r>
          </a:p>
          <a:p>
            <a:pPr marL="127000" lvl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</a:pPr>
            <a:endParaRPr sz="16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2700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</a:pPr>
            <a:endParaRPr lang="en-GB" sz="16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endParaRPr lang="en-US" sz="16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endParaRPr lang="en-IN" sz="16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endParaRPr lang="en-US" sz="16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endParaRPr lang="en-IN" sz="16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12700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</a:pPr>
            <a:endParaRPr sz="16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USP of the proposed solution</a:t>
            </a:r>
            <a:endParaRPr sz="16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1C70E40-1BF6-11F3-E662-E7EF05FE8B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452" y="1236693"/>
            <a:ext cx="8459839" cy="7622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Traditional Solution: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Rely on manual input, basic ticket systems, and descriptive statistics (reports of past failures).</a:t>
            </a: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ResolveAI Difference: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It fuses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Predictive ML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(identifying </a:t>
            </a:r>
            <a:r>
              <a:rPr kumimoji="0" lang="en-US" altLang="en-US" sz="10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where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and </a:t>
            </a:r>
            <a:r>
              <a:rPr kumimoji="0" lang="en-US" altLang="en-US" sz="10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when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problems are likely) with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Generative AI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(automating </a:t>
            </a:r>
            <a:r>
              <a:rPr kumimoji="0" lang="en-US" altLang="en-US" sz="10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what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to do about it). This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Dual-AI system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provides a unique end-to-end management capability.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E6332EF-B1E4-0E69-754F-7617301D16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452" y="2174469"/>
            <a:ext cx="8459839" cy="14547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Rapid Triage: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Gemini instantly analyzes vague, unstructured citizen text (e.g., "The road near the temple is bad") and extracts key data (location, severity, type).</a:t>
            </a: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Proactive Planning: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The ML model predicts high-risk areas based on historical data, road age, and mock precipitation data, allowing managers to dispatch crews before a complaint is even filed.</a:t>
            </a: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Automated Workflows: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Gemini drafts detailed, structured work orders and communications, cutting down administrative time by over 70%.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D0A2A4-B9F1-3FF8-917D-2648AFCA58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5452" y="3963024"/>
            <a:ext cx="7176965" cy="531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Dual-AI Proactivity: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Combining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ML-driven prediction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with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GenAI-driven automation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in a single, secure platform.</a:t>
            </a: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 panose="02070309020205020404" pitchFamily="49" charset="0"/>
              <a:buChar char="o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Mumbai-Local Focus: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Model is trained and contextualized using data mapped specifically to the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24 MCGM Wards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/>
        </p:nvSpPr>
        <p:spPr>
          <a:xfrm>
            <a:off x="0" y="508883"/>
            <a:ext cx="9144000" cy="4770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solution:</a:t>
            </a:r>
            <a:endParaRPr sz="18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7FD9DE-62A4-70C8-5DB3-42EB22AFDF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5607" y="586195"/>
            <a:ext cx="4357315" cy="2102761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06DDF8AA-0BCC-4804-CB80-BF66D60865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607" y="915688"/>
            <a:ext cx="4572000" cy="31282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Dashboard View: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Live map of predicted high-severity potholes/leaks across all 24 Wards.</a:t>
            </a:r>
          </a:p>
          <a:p>
            <a:pPr marL="171450" marR="0" lvl="0" indent="-17145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Triage/Analyze Page: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Allows managers to paste raw text complaints for instant GenAI analysis (Severity, Ward, Issue Type extraction).</a:t>
            </a:r>
          </a:p>
          <a:p>
            <a:pPr marL="171450" marR="0" lvl="0" indent="-17145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Predictive Work Order Generation: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Generates a structured task list and draft response using Gemini, ready for manager approval.</a:t>
            </a:r>
          </a:p>
          <a:p>
            <a:pPr marL="171450" marR="0" lvl="0" indent="-17145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Secure Access: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Prototype features a secure login, demonstrating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Role-Based Access Control (RBAC)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readiness.</a:t>
            </a:r>
          </a:p>
          <a:p>
            <a:pPr marL="171450" marR="0" lvl="0" indent="-17145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Localized Data Engine: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Leverages large NYC 311 data, cleaned and localized to Mumbai context.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C9C8AF-8693-9589-0C02-915285365A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35606" y="2648401"/>
            <a:ext cx="4357315" cy="211507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0" y="511443"/>
            <a:ext cx="9144000" cy="4541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diagram: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0B0C23-FBCD-5243-1384-D56D15E3AA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7946" y="589280"/>
            <a:ext cx="4935974" cy="43281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0" y="480447"/>
            <a:ext cx="9144000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Mock diagrams of the proposed solution(Optional)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92639E-3020-2A37-DCD8-165F8BEE7C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980" y="895590"/>
            <a:ext cx="8710047" cy="394762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0" y="511444"/>
            <a:ext cx="9144000" cy="4533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27BCF4-7C33-C1A1-FAF0-27910FED396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06" t="14297" r="-1"/>
          <a:stretch>
            <a:fillRect/>
          </a:stretch>
        </p:blipFill>
        <p:spPr>
          <a:xfrm>
            <a:off x="2407919" y="929640"/>
            <a:ext cx="5618481" cy="39979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0" y="488197"/>
            <a:ext cx="9144000" cy="4533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Technologies to be used in the solution: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endParaRPr sz="1600" i="0" u="none" strike="noStrike" cap="none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70DDF76-50AC-B127-BFAA-27F6FB34E4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8968519"/>
              </p:ext>
            </p:extLst>
          </p:nvPr>
        </p:nvGraphicFramePr>
        <p:xfrm>
          <a:off x="921244" y="1046674"/>
          <a:ext cx="7580481" cy="3416299"/>
        </p:xfrm>
        <a:graphic>
          <a:graphicData uri="http://schemas.openxmlformats.org/drawingml/2006/table">
            <a:tbl>
              <a:tblPr/>
              <a:tblGrid>
                <a:gridCol w="2526827">
                  <a:extLst>
                    <a:ext uri="{9D8B030D-6E8A-4147-A177-3AD203B41FA5}">
                      <a16:colId xmlns:a16="http://schemas.microsoft.com/office/drawing/2014/main" val="4138583277"/>
                    </a:ext>
                  </a:extLst>
                </a:gridCol>
                <a:gridCol w="2526827">
                  <a:extLst>
                    <a:ext uri="{9D8B030D-6E8A-4147-A177-3AD203B41FA5}">
                      <a16:colId xmlns:a16="http://schemas.microsoft.com/office/drawing/2014/main" val="1881317726"/>
                    </a:ext>
                  </a:extLst>
                </a:gridCol>
                <a:gridCol w="2526827">
                  <a:extLst>
                    <a:ext uri="{9D8B030D-6E8A-4147-A177-3AD203B41FA5}">
                      <a16:colId xmlns:a16="http://schemas.microsoft.com/office/drawing/2014/main" val="3495308487"/>
                    </a:ext>
                  </a:extLst>
                </a:gridCol>
              </a:tblGrid>
              <a:tr h="27113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b="1" dirty="0">
                          <a:effectLst/>
                          <a:latin typeface="Google Sans Medium" panose="020B0604020202020204" charset="0"/>
                          <a:ea typeface="Google Sans Medium" panose="020B0604020202020204" charset="0"/>
                          <a:cs typeface="Google Sans Medium" panose="020B0604020202020204" charset="0"/>
                        </a:rPr>
                        <a:t>Category</a:t>
                      </a:r>
                      <a:endParaRPr lang="en-IN" sz="1000" dirty="0">
                        <a:effectLst/>
                        <a:latin typeface="Google Sans Medium" panose="020B0604020202020204" charset="0"/>
                        <a:ea typeface="Google Sans Medium" panose="020B0604020202020204" charset="0"/>
                        <a:cs typeface="Google Sans Medium" panose="020B0604020202020204" charset="0"/>
                      </a:endParaRPr>
                    </a:p>
                  </a:txBody>
                  <a:tcPr marL="81340" marR="81340" marT="40670" marB="40670"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b="1">
                          <a:effectLst/>
                          <a:latin typeface="Google Sans Medium" panose="020B0604020202020204" charset="0"/>
                          <a:ea typeface="Google Sans Medium" panose="020B0604020202020204" charset="0"/>
                          <a:cs typeface="Google Sans Medium" panose="020B0604020202020204" charset="0"/>
                        </a:rPr>
                        <a:t>Technology</a:t>
                      </a:r>
                      <a:endParaRPr lang="en-IN" sz="1000">
                        <a:effectLst/>
                        <a:latin typeface="Google Sans Medium" panose="020B0604020202020204" charset="0"/>
                        <a:ea typeface="Google Sans Medium" panose="020B0604020202020204" charset="0"/>
                        <a:cs typeface="Google Sans Medium" panose="020B0604020202020204" charset="0"/>
                      </a:endParaRPr>
                    </a:p>
                  </a:txBody>
                  <a:tcPr marL="81340" marR="81340" marT="40670" marB="40670"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b="1">
                          <a:effectLst/>
                          <a:latin typeface="Google Sans Medium" panose="020B0604020202020204" charset="0"/>
                          <a:ea typeface="Google Sans Medium" panose="020B0604020202020204" charset="0"/>
                          <a:cs typeface="Google Sans Medium" panose="020B0604020202020204" charset="0"/>
                        </a:rPr>
                        <a:t>Purpose</a:t>
                      </a:r>
                      <a:endParaRPr lang="en-IN" sz="1000">
                        <a:effectLst/>
                        <a:latin typeface="Google Sans Medium" panose="020B0604020202020204" charset="0"/>
                        <a:ea typeface="Google Sans Medium" panose="020B0604020202020204" charset="0"/>
                        <a:cs typeface="Google Sans Medium" panose="020B0604020202020204" charset="0"/>
                      </a:endParaRPr>
                    </a:p>
                  </a:txBody>
                  <a:tcPr marL="81340" marR="81340" marT="40670" marB="40670"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8370974"/>
                  </a:ext>
                </a:extLst>
              </a:tr>
              <a:tr h="46092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b="1">
                          <a:effectLst/>
                          <a:latin typeface="Google Sans Medium" panose="020B0604020202020204" charset="0"/>
                          <a:ea typeface="Google Sans Medium" panose="020B0604020202020204" charset="0"/>
                          <a:cs typeface="Google Sans Medium" panose="020B0604020202020204" charset="0"/>
                        </a:rPr>
                        <a:t>Generative AI</a:t>
                      </a:r>
                      <a:endParaRPr lang="en-IN" sz="1000">
                        <a:effectLst/>
                        <a:latin typeface="Google Sans Medium" panose="020B0604020202020204" charset="0"/>
                        <a:ea typeface="Google Sans Medium" panose="020B0604020202020204" charset="0"/>
                        <a:cs typeface="Google Sans Medium" panose="020B0604020202020204" charset="0"/>
                      </a:endParaRPr>
                    </a:p>
                  </a:txBody>
                  <a:tcPr marL="81340" marR="81340" marT="40670" marB="40670"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b="1">
                          <a:effectLst/>
                          <a:latin typeface="Google Sans Medium" panose="020B0604020202020204" charset="0"/>
                          <a:ea typeface="Google Sans Medium" panose="020B0604020202020204" charset="0"/>
                          <a:cs typeface="Google Sans Medium" panose="020B0604020202020204" charset="0"/>
                        </a:rPr>
                        <a:t>Google Gemini API</a:t>
                      </a:r>
                      <a:endParaRPr lang="en-IN" sz="1000">
                        <a:effectLst/>
                        <a:latin typeface="Google Sans Medium" panose="020B0604020202020204" charset="0"/>
                        <a:ea typeface="Google Sans Medium" panose="020B0604020202020204" charset="0"/>
                        <a:cs typeface="Google Sans Medium" panose="020B0604020202020204" charset="0"/>
                      </a:endParaRPr>
                    </a:p>
                  </a:txBody>
                  <a:tcPr marL="81340" marR="81340" marT="40670" marB="40670"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>
                          <a:effectLst/>
                          <a:latin typeface="Google Sans Medium" panose="020B0604020202020204" charset="0"/>
                          <a:ea typeface="Google Sans Medium" panose="020B0604020202020204" charset="0"/>
                          <a:cs typeface="Google Sans Medium" panose="020B0604020202020204" charset="0"/>
                        </a:rPr>
                        <a:t>Core intelligence for text analysis and drafting work orders.</a:t>
                      </a:r>
                    </a:p>
                  </a:txBody>
                  <a:tcPr marL="81340" marR="81340" marT="40670" marB="40670"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96328050"/>
                  </a:ext>
                </a:extLst>
              </a:tr>
              <a:tr h="65072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b="1">
                          <a:effectLst/>
                          <a:latin typeface="Google Sans Medium" panose="020B0604020202020204" charset="0"/>
                          <a:ea typeface="Google Sans Medium" panose="020B0604020202020204" charset="0"/>
                          <a:cs typeface="Google Sans Medium" panose="020B0604020202020204" charset="0"/>
                        </a:rPr>
                        <a:t>Machine Learning</a:t>
                      </a:r>
                      <a:endParaRPr lang="en-IN" sz="1000">
                        <a:effectLst/>
                        <a:latin typeface="Google Sans Medium" panose="020B0604020202020204" charset="0"/>
                        <a:ea typeface="Google Sans Medium" panose="020B0604020202020204" charset="0"/>
                        <a:cs typeface="Google Sans Medium" panose="020B0604020202020204" charset="0"/>
                      </a:endParaRPr>
                    </a:p>
                  </a:txBody>
                  <a:tcPr marL="81340" marR="81340" marT="40670" marB="40670"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b="1">
                          <a:effectLst/>
                          <a:latin typeface="Google Sans Medium" panose="020B0604020202020204" charset="0"/>
                          <a:ea typeface="Google Sans Medium" panose="020B0604020202020204" charset="0"/>
                          <a:cs typeface="Google Sans Medium" panose="020B0604020202020204" charset="0"/>
                        </a:rPr>
                        <a:t>Scikit-learn (RandomForest)</a:t>
                      </a:r>
                      <a:endParaRPr lang="en-IN" sz="1000">
                        <a:effectLst/>
                        <a:latin typeface="Google Sans Medium" panose="020B0604020202020204" charset="0"/>
                        <a:ea typeface="Google Sans Medium" panose="020B0604020202020204" charset="0"/>
                        <a:cs typeface="Google Sans Medium" panose="020B0604020202020204" charset="0"/>
                      </a:endParaRPr>
                    </a:p>
                  </a:txBody>
                  <a:tcPr marL="81340" marR="81340" marT="40670" marB="40670"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>
                          <a:effectLst/>
                          <a:latin typeface="Google Sans Medium" panose="020B0604020202020204" charset="0"/>
                          <a:ea typeface="Google Sans Medium" panose="020B0604020202020204" charset="0"/>
                          <a:cs typeface="Google Sans Medium" panose="020B0604020202020204" charset="0"/>
                        </a:rPr>
                        <a:t>Predictive modeling for severity assessment and hotspot identification.</a:t>
                      </a:r>
                    </a:p>
                  </a:txBody>
                  <a:tcPr marL="81340" marR="81340" marT="40670" marB="40670"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33472055"/>
                  </a:ext>
                </a:extLst>
              </a:tr>
              <a:tr h="46092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b="1">
                          <a:effectLst/>
                          <a:latin typeface="Google Sans Medium" panose="020B0604020202020204" charset="0"/>
                          <a:ea typeface="Google Sans Medium" panose="020B0604020202020204" charset="0"/>
                          <a:cs typeface="Google Sans Medium" panose="020B0604020202020204" charset="0"/>
                        </a:rPr>
                        <a:t>Frontend/App</a:t>
                      </a:r>
                      <a:endParaRPr lang="en-IN" sz="1000">
                        <a:effectLst/>
                        <a:latin typeface="Google Sans Medium" panose="020B0604020202020204" charset="0"/>
                        <a:ea typeface="Google Sans Medium" panose="020B0604020202020204" charset="0"/>
                        <a:cs typeface="Google Sans Medium" panose="020B0604020202020204" charset="0"/>
                      </a:endParaRPr>
                    </a:p>
                  </a:txBody>
                  <a:tcPr marL="81340" marR="81340" marT="40670" marB="40670"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b="1">
                          <a:effectLst/>
                          <a:latin typeface="Google Sans Medium" panose="020B0604020202020204" charset="0"/>
                          <a:ea typeface="Google Sans Medium" panose="020B0604020202020204" charset="0"/>
                          <a:cs typeface="Google Sans Medium" panose="020B0604020202020204" charset="0"/>
                        </a:rPr>
                        <a:t>Streamlit</a:t>
                      </a:r>
                      <a:endParaRPr lang="en-IN" sz="1000">
                        <a:effectLst/>
                        <a:latin typeface="Google Sans Medium" panose="020B0604020202020204" charset="0"/>
                        <a:ea typeface="Google Sans Medium" panose="020B0604020202020204" charset="0"/>
                        <a:cs typeface="Google Sans Medium" panose="020B0604020202020204" charset="0"/>
                      </a:endParaRPr>
                    </a:p>
                  </a:txBody>
                  <a:tcPr marL="81340" marR="81340" marT="40670" marB="40670"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>
                          <a:effectLst/>
                          <a:latin typeface="Google Sans Medium" panose="020B0604020202020204" charset="0"/>
                          <a:ea typeface="Google Sans Medium" panose="020B0604020202020204" charset="0"/>
                          <a:cs typeface="Google Sans Medium" panose="020B0604020202020204" charset="0"/>
                        </a:rPr>
                        <a:t>Rapid application development and data visualization (Dashboard/UI).</a:t>
                      </a:r>
                    </a:p>
                  </a:txBody>
                  <a:tcPr marL="81340" marR="81340" marT="40670" marB="40670"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5496962"/>
                  </a:ext>
                </a:extLst>
              </a:tr>
              <a:tr h="46092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b="1">
                          <a:effectLst/>
                          <a:latin typeface="Google Sans Medium" panose="020B0604020202020204" charset="0"/>
                          <a:ea typeface="Google Sans Medium" panose="020B0604020202020204" charset="0"/>
                          <a:cs typeface="Google Sans Medium" panose="020B0604020202020204" charset="0"/>
                        </a:rPr>
                        <a:t>Deployment/Hosting</a:t>
                      </a:r>
                      <a:endParaRPr lang="en-IN" sz="1000">
                        <a:effectLst/>
                        <a:latin typeface="Google Sans Medium" panose="020B0604020202020204" charset="0"/>
                        <a:ea typeface="Google Sans Medium" panose="020B0604020202020204" charset="0"/>
                        <a:cs typeface="Google Sans Medium" panose="020B0604020202020204" charset="0"/>
                      </a:endParaRPr>
                    </a:p>
                  </a:txBody>
                  <a:tcPr marL="81340" marR="81340" marT="40670" marB="40670"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b="1">
                          <a:effectLst/>
                          <a:latin typeface="Google Sans Medium" panose="020B0604020202020204" charset="0"/>
                          <a:ea typeface="Google Sans Medium" panose="020B0604020202020204" charset="0"/>
                          <a:cs typeface="Google Sans Medium" panose="020B0604020202020204" charset="0"/>
                        </a:rPr>
                        <a:t>Streamlit Cloud</a:t>
                      </a:r>
                      <a:endParaRPr lang="en-IN" sz="1000">
                        <a:effectLst/>
                        <a:latin typeface="Google Sans Medium" panose="020B0604020202020204" charset="0"/>
                        <a:ea typeface="Google Sans Medium" panose="020B0604020202020204" charset="0"/>
                        <a:cs typeface="Google Sans Medium" panose="020B0604020202020204" charset="0"/>
                      </a:endParaRPr>
                    </a:p>
                  </a:txBody>
                  <a:tcPr marL="81340" marR="81340" marT="40670" marB="40670"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>
                          <a:effectLst/>
                          <a:latin typeface="Google Sans Medium" panose="020B0604020202020204" charset="0"/>
                          <a:ea typeface="Google Sans Medium" panose="020B0604020202020204" charset="0"/>
                          <a:cs typeface="Google Sans Medium" panose="020B0604020202020204" charset="0"/>
                        </a:rPr>
                        <a:t>Simple, fast, public deployment of the Python app.</a:t>
                      </a:r>
                    </a:p>
                  </a:txBody>
                  <a:tcPr marL="81340" marR="81340" marT="40670" marB="40670"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0549419"/>
                  </a:ext>
                </a:extLst>
              </a:tr>
              <a:tr h="46092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b="1">
                          <a:effectLst/>
                          <a:latin typeface="Google Sans Medium" panose="020B0604020202020204" charset="0"/>
                          <a:ea typeface="Google Sans Medium" panose="020B0604020202020204" charset="0"/>
                          <a:cs typeface="Google Sans Medium" panose="020B0604020202020204" charset="0"/>
                        </a:rPr>
                        <a:t>Asset Storage</a:t>
                      </a:r>
                      <a:endParaRPr lang="en-IN" sz="1000">
                        <a:effectLst/>
                        <a:latin typeface="Google Sans Medium" panose="020B0604020202020204" charset="0"/>
                        <a:ea typeface="Google Sans Medium" panose="020B0604020202020204" charset="0"/>
                        <a:cs typeface="Google Sans Medium" panose="020B0604020202020204" charset="0"/>
                      </a:endParaRPr>
                    </a:p>
                  </a:txBody>
                  <a:tcPr marL="81340" marR="81340" marT="40670" marB="40670"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b="1">
                          <a:effectLst/>
                          <a:latin typeface="Google Sans Medium" panose="020B0604020202020204" charset="0"/>
                          <a:ea typeface="Google Sans Medium" panose="020B0604020202020204" charset="0"/>
                          <a:cs typeface="Google Sans Medium" panose="020B0604020202020204" charset="0"/>
                        </a:rPr>
                        <a:t>Hugging Face Hub</a:t>
                      </a:r>
                      <a:endParaRPr lang="en-IN" sz="1000">
                        <a:effectLst/>
                        <a:latin typeface="Google Sans Medium" panose="020B0604020202020204" charset="0"/>
                        <a:ea typeface="Google Sans Medium" panose="020B0604020202020204" charset="0"/>
                        <a:cs typeface="Google Sans Medium" panose="020B0604020202020204" charset="0"/>
                      </a:endParaRPr>
                    </a:p>
                  </a:txBody>
                  <a:tcPr marL="81340" marR="81340" marT="40670" marB="40670"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>
                          <a:effectLst/>
                          <a:latin typeface="Google Sans Medium" panose="020B0604020202020204" charset="0"/>
                          <a:ea typeface="Google Sans Medium" panose="020B0604020202020204" charset="0"/>
                          <a:cs typeface="Google Sans Medium" panose="020B0604020202020204" charset="0"/>
                        </a:rPr>
                        <a:t>Bypassing the 100MB limit for the large ML model and simulated data.</a:t>
                      </a:r>
                    </a:p>
                  </a:txBody>
                  <a:tcPr marL="81340" marR="81340" marT="40670" marB="40670"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3027521"/>
                  </a:ext>
                </a:extLst>
              </a:tr>
              <a:tr h="65072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b="1">
                          <a:effectLst/>
                          <a:latin typeface="Google Sans Medium" panose="020B0604020202020204" charset="0"/>
                          <a:ea typeface="Google Sans Medium" panose="020B0604020202020204" charset="0"/>
                          <a:cs typeface="Google Sans Medium" panose="020B0604020202020204" charset="0"/>
                        </a:rPr>
                        <a:t>Data Context</a:t>
                      </a:r>
                      <a:endParaRPr lang="en-IN" sz="1000">
                        <a:effectLst/>
                        <a:latin typeface="Google Sans Medium" panose="020B0604020202020204" charset="0"/>
                        <a:ea typeface="Google Sans Medium" panose="020B0604020202020204" charset="0"/>
                        <a:cs typeface="Google Sans Medium" panose="020B0604020202020204" charset="0"/>
                      </a:endParaRPr>
                    </a:p>
                  </a:txBody>
                  <a:tcPr marL="81340" marR="81340" marT="40670" marB="40670"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sz="1000" b="1" dirty="0">
                          <a:effectLst/>
                          <a:latin typeface="Google Sans Medium" panose="020B0604020202020204" charset="0"/>
                          <a:ea typeface="Google Sans Medium" panose="020B0604020202020204" charset="0"/>
                          <a:cs typeface="Google Sans Medium" panose="020B0604020202020204" charset="0"/>
                        </a:rPr>
                        <a:t>Pandas / Folium</a:t>
                      </a:r>
                      <a:endParaRPr lang="en-IN" sz="1000" dirty="0">
                        <a:effectLst/>
                        <a:latin typeface="Google Sans Medium" panose="020B0604020202020204" charset="0"/>
                        <a:ea typeface="Google Sans Medium" panose="020B0604020202020204" charset="0"/>
                        <a:cs typeface="Google Sans Medium" panose="020B0604020202020204" charset="0"/>
                      </a:endParaRPr>
                    </a:p>
                  </a:txBody>
                  <a:tcPr marL="81340" marR="81340" marT="40670" marB="40670"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000" dirty="0">
                          <a:effectLst/>
                          <a:latin typeface="Google Sans Medium" panose="020B0604020202020204" charset="0"/>
                          <a:ea typeface="Google Sans Medium" panose="020B0604020202020204" charset="0"/>
                          <a:cs typeface="Google Sans Medium" panose="020B0604020202020204" charset="0"/>
                        </a:rPr>
                        <a:t>Data manipulation, mapping, and localization of NYC data to Mumbai Wards.</a:t>
                      </a:r>
                    </a:p>
                  </a:txBody>
                  <a:tcPr marL="81340" marR="81340" marT="40670" marB="40670" anchor="ctr">
                    <a:lnL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416743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 title="hackathon 5 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 txBox="1"/>
          <p:nvPr/>
        </p:nvSpPr>
        <p:spPr>
          <a:xfrm>
            <a:off x="309966" y="705173"/>
            <a:ext cx="8834034" cy="4277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(optional):</a:t>
            </a:r>
            <a:endParaRPr sz="1600" i="0" u="none" strike="noStrike" cap="none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925CB0B-DE71-8E0D-07A7-7029D125A1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2956" y="1113113"/>
            <a:ext cx="8431078" cy="25627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Prototype Cost: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</a:t>
            </a: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$0 (Free Tier)</a:t>
            </a:r>
            <a:endParaRPr lang="en-US" altLang="en-US" sz="1000" dirty="0">
              <a:solidFill>
                <a:schemeClr val="tx1"/>
              </a:solidFill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Streamlit Cloud: Free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Hugging Face Hub: Free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Gemini API: Utilized generous free-tier credits for development.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Production Cost (Annual Estimate for Mumbai City):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$\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approx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\$15,000 - \$25,000$ (Low estimate, excluding personnel)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Major Cost Driver: Gemini API Usage (Cost per million tokens for high-volume analysis).</a:t>
            </a:r>
          </a:p>
          <a:p>
            <a:pPr marL="228600" marR="0" lvl="0" indent="-22860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sz="10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Minor Cost Driver: Managed Cloud Services (e.g., Google Cloud Storage/Vertex AI for scalable ML deployment).</a:t>
            </a:r>
          </a:p>
          <a:p>
            <a:pPr marR="0" lvl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  <a:p>
            <a:pPr marL="228600" lvl="0" indent="-228600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Font typeface="Wingdings" panose="05000000000000000000" pitchFamily="2" charset="2"/>
              <a:buChar char="Ø"/>
            </a:pPr>
            <a:r>
              <a:rPr lang="en-US" sz="1000" b="1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ROI (Return on Investment):</a:t>
            </a:r>
            <a:r>
              <a:rPr lang="en-US" sz="10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The cost is easily offset by the </a:t>
            </a:r>
            <a:r>
              <a:rPr lang="en-US" sz="1000" b="1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estimated 30% reduction in repeat infrastructure failures</a:t>
            </a:r>
            <a:r>
              <a:rPr lang="en-US" sz="10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and the </a:t>
            </a:r>
            <a:r>
              <a:rPr lang="en-US" sz="1000" b="1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70%-time savings</a:t>
            </a:r>
            <a:r>
              <a:rPr lang="en-US" sz="1000" dirty="0">
                <a:latin typeface="Google Sans Medium" panose="020B0604020202020204" charset="0"/>
                <a:ea typeface="Google Sans Medium" panose="020B0604020202020204" charset="0"/>
                <a:cs typeface="Google Sans Medium" panose="020B0604020202020204" charset="0"/>
              </a:rPr>
              <a:t> in manual ticket processing.</a:t>
            </a:r>
            <a:endParaRPr kumimoji="0" lang="en-US" altLang="en-US" sz="10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Google Sans Medium" panose="020B0604020202020204" charset="0"/>
              <a:ea typeface="Google Sans Medium" panose="020B0604020202020204" charset="0"/>
              <a:cs typeface="Google Sans Medium" panose="020B06040202020202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918</Words>
  <Application>Microsoft Office PowerPoint</Application>
  <PresentationFormat>On-screen Show (16:9)</PresentationFormat>
  <Paragraphs>81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Google Sans</vt:lpstr>
      <vt:lpstr>Proxima Nova</vt:lpstr>
      <vt:lpstr>Google Sans Medium</vt:lpstr>
      <vt:lpstr>Wingdings</vt:lpstr>
      <vt:lpstr>Courier New</vt:lpstr>
      <vt:lpstr>Google Sans SemiBold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Madi</dc:creator>
  <cp:lastModifiedBy>Madi Sayed</cp:lastModifiedBy>
  <cp:revision>1</cp:revision>
  <dcterms:modified xsi:type="dcterms:W3CDTF">2025-10-29T12:39:47Z</dcterms:modified>
</cp:coreProperties>
</file>